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90" r:id="rId3"/>
    <p:sldId id="286" r:id="rId4"/>
    <p:sldId id="259" r:id="rId5"/>
    <p:sldId id="287" r:id="rId6"/>
    <p:sldId id="271" r:id="rId7"/>
    <p:sldId id="288" r:id="rId8"/>
    <p:sldId id="263" r:id="rId9"/>
    <p:sldId id="260" r:id="rId10"/>
    <p:sldId id="268" r:id="rId11"/>
    <p:sldId id="264" r:id="rId12"/>
    <p:sldId id="265" r:id="rId13"/>
    <p:sldId id="269" r:id="rId14"/>
    <p:sldId id="273" r:id="rId15"/>
    <p:sldId id="277" r:id="rId16"/>
    <p:sldId id="275" r:id="rId17"/>
    <p:sldId id="272" r:id="rId18"/>
    <p:sldId id="276" r:id="rId19"/>
    <p:sldId id="278" r:id="rId20"/>
    <p:sldId id="282" r:id="rId21"/>
    <p:sldId id="280" r:id="rId22"/>
    <p:sldId id="281" r:id="rId23"/>
    <p:sldId id="283" r:id="rId24"/>
    <p:sldId id="284" r:id="rId25"/>
    <p:sldId id="285" r:id="rId26"/>
    <p:sldId id="28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47A26D-CE2E-4822-B7A3-C49F55C31BDD}" type="datetimeFigureOut">
              <a:rPr lang="en-US" smtClean="0"/>
              <a:pPr/>
              <a:t>3/21/2011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E1E7AE-CDE3-4FCF-94AE-CBF060EB591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2E1E7AE-CDE3-4FCF-94AE-CBF060EB5918}"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2CC203-885B-4457-9DD2-16313D44D3E0}" type="datetimeFigureOut">
              <a:rPr lang="en-US" smtClean="0"/>
              <a:pPr/>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8E5DA1-387C-4E10-B166-9670C1BF2D90}" type="slidenum">
              <a:rPr lang="en-US" smtClean="0"/>
              <a:pPr/>
              <a:t>‹#›</a:t>
            </a:fld>
            <a:endParaRPr lang="en-US" dirty="0"/>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2CC203-885B-4457-9DD2-16313D44D3E0}" type="datetimeFigureOut">
              <a:rPr lang="en-US" smtClean="0"/>
              <a:pPr/>
              <a:t>3/21/2011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8E5DA1-387C-4E10-B166-9670C1BF2D90}"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Product Image"/>
          <p:cNvPicPr>
            <a:picLocks noChangeAspect="1" noChangeArrowheads="1"/>
          </p:cNvPicPr>
          <p:nvPr/>
        </p:nvPicPr>
        <p:blipFill>
          <a:blip r:embed="rId2" cstate="print"/>
          <a:srcRect/>
          <a:stretch>
            <a:fillRect/>
          </a:stretch>
        </p:blipFill>
        <p:spPr bwMode="auto">
          <a:xfrm>
            <a:off x="0" y="3429000"/>
            <a:ext cx="4800600" cy="3429000"/>
          </a:xfrm>
          <a:prstGeom prst="rect">
            <a:avLst/>
          </a:prstGeom>
          <a:noFill/>
        </p:spPr>
      </p:pic>
      <p:pic>
        <p:nvPicPr>
          <p:cNvPr id="6" name="Picture 5" descr="Bus_jpg.jpg"/>
          <p:cNvPicPr>
            <a:picLocks noChangeAspect="1"/>
          </p:cNvPicPr>
          <p:nvPr/>
        </p:nvPicPr>
        <p:blipFill>
          <a:blip r:embed="rId3" cstate="print"/>
          <a:stretch>
            <a:fillRect/>
          </a:stretch>
        </p:blipFill>
        <p:spPr>
          <a:xfrm>
            <a:off x="4050974" y="152400"/>
            <a:ext cx="5093026" cy="3505200"/>
          </a:xfrm>
          <a:prstGeom prst="rect">
            <a:avLst/>
          </a:prstGeom>
        </p:spPr>
      </p:pic>
      <p:pic>
        <p:nvPicPr>
          <p:cNvPr id="5" name="Content Placeholder 3" descr="little rock nine1.jpg"/>
          <p:cNvPicPr>
            <a:picLocks noChangeAspect="1"/>
          </p:cNvPicPr>
          <p:nvPr/>
        </p:nvPicPr>
        <p:blipFill>
          <a:blip r:embed="rId4" cstate="print"/>
          <a:stretch>
            <a:fillRect/>
          </a:stretch>
        </p:blipFill>
        <p:spPr>
          <a:xfrm>
            <a:off x="0" y="0"/>
            <a:ext cx="4114800" cy="3505199"/>
          </a:xfrm>
          <a:prstGeom prst="rect">
            <a:avLst/>
          </a:prstGeom>
        </p:spPr>
      </p:pic>
      <p:pic>
        <p:nvPicPr>
          <p:cNvPr id="4" name="Picture 3" descr="untitled.bmp"/>
          <p:cNvPicPr>
            <a:picLocks noChangeAspect="1"/>
          </p:cNvPicPr>
          <p:nvPr/>
        </p:nvPicPr>
        <p:blipFill>
          <a:blip r:embed="rId5" cstate="print"/>
          <a:stretch>
            <a:fillRect/>
          </a:stretch>
        </p:blipFill>
        <p:spPr>
          <a:xfrm>
            <a:off x="4800601" y="3579779"/>
            <a:ext cx="4343400" cy="3278221"/>
          </a:xfrm>
          <a:prstGeom prst="rect">
            <a:avLst/>
          </a:prstGeom>
        </p:spPr>
      </p:pic>
      <p:sp>
        <p:nvSpPr>
          <p:cNvPr id="2" name="Title 1"/>
          <p:cNvSpPr>
            <a:spLocks noGrp="1"/>
          </p:cNvSpPr>
          <p:nvPr>
            <p:ph type="ctrTitle"/>
          </p:nvPr>
        </p:nvSpPr>
        <p:spPr/>
        <p:txBody>
          <a:bodyPr>
            <a:normAutofit/>
          </a:bodyPr>
          <a:lstStyle/>
          <a:p>
            <a:r>
              <a:rPr lang="en-US" sz="8800" b="1" dirty="0" smtClean="0">
                <a:solidFill>
                  <a:srgbClr val="FF0000"/>
                </a:solidFill>
              </a:rPr>
              <a:t>1950-1999</a:t>
            </a:r>
            <a:endParaRPr lang="en-US" sz="8800" b="1" dirty="0">
              <a:solidFill>
                <a:srgbClr val="FF0000"/>
              </a:solidFill>
            </a:endParaRPr>
          </a:p>
        </p:txBody>
      </p:sp>
      <p:sp>
        <p:nvSpPr>
          <p:cNvPr id="3" name="Subtitle 2"/>
          <p:cNvSpPr>
            <a:spLocks noGrp="1"/>
          </p:cNvSpPr>
          <p:nvPr>
            <p:ph type="subTitle" idx="1"/>
          </p:nvPr>
        </p:nvSpPr>
        <p:spPr/>
        <p:txBody>
          <a:bodyPr>
            <a:noAutofit/>
          </a:bodyPr>
          <a:lstStyle/>
          <a:p>
            <a:r>
              <a:rPr lang="en-US" sz="4000" b="1" dirty="0" smtClean="0">
                <a:solidFill>
                  <a:srgbClr val="FF0000"/>
                </a:solidFill>
              </a:rPr>
              <a:t>By Kendall Jennings, Brennan Wells, David Zeng, and Catherine Swindal</a:t>
            </a:r>
            <a:endParaRPr lang="en-US" sz="4000" b="1"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little rock nine1.jpg"/>
          <p:cNvPicPr>
            <a:picLocks noGrp="1" noChangeAspect="1"/>
          </p:cNvPicPr>
          <p:nvPr>
            <p:ph idx="1"/>
          </p:nvPr>
        </p:nvPicPr>
        <p:blipFill>
          <a:blip r:embed="rId2" cstate="print"/>
          <a:stretch>
            <a:fillRect/>
          </a:stretch>
        </p:blipFill>
        <p:spPr>
          <a:xfrm>
            <a:off x="1752600" y="381000"/>
            <a:ext cx="5897563" cy="5897563"/>
          </a:xfrm>
          <a:prstGeom prst="rect">
            <a:avLst/>
          </a:prstGeom>
        </p:spPr>
      </p:pic>
      <p:sp>
        <p:nvSpPr>
          <p:cNvPr id="5" name="Oval 4"/>
          <p:cNvSpPr/>
          <p:nvPr/>
        </p:nvSpPr>
        <p:spPr>
          <a:xfrm>
            <a:off x="4267200" y="1524000"/>
            <a:ext cx="9906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Ruby Bridges</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Ruby Bridges (continued)</a:t>
            </a:r>
            <a:endParaRPr lang="en-US" dirty="0"/>
          </a:p>
        </p:txBody>
      </p:sp>
      <p:sp>
        <p:nvSpPr>
          <p:cNvPr id="3" name="Content Placeholder 2"/>
          <p:cNvSpPr>
            <a:spLocks noGrp="1"/>
          </p:cNvSpPr>
          <p:nvPr>
            <p:ph idx="1"/>
          </p:nvPr>
        </p:nvSpPr>
        <p:spPr/>
        <p:txBody>
          <a:bodyPr/>
          <a:lstStyle/>
          <a:p>
            <a:pPr>
              <a:buNone/>
            </a:pPr>
            <a:r>
              <a:rPr lang="en-US" dirty="0"/>
              <a:t>	</a:t>
            </a:r>
            <a:r>
              <a:rPr lang="en-US" dirty="0" smtClean="0"/>
              <a:t>“She just marched along like a little soildier. And we’re all very proud of her.”</a:t>
            </a:r>
          </a:p>
          <a:p>
            <a:pPr>
              <a:buNone/>
            </a:pPr>
            <a:r>
              <a:rPr lang="en-US" dirty="0"/>
              <a:t>	</a:t>
            </a:r>
            <a:r>
              <a:rPr lang="en-US" dirty="0" smtClean="0"/>
              <a:t>			-Charles Burks</a:t>
            </a:r>
            <a:endParaRPr lang="en-US" dirty="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ruby bridges.jpg"/>
          <p:cNvPicPr>
            <a:picLocks noGrp="1" noChangeAspect="1"/>
          </p:cNvPicPr>
          <p:nvPr>
            <p:ph idx="1"/>
          </p:nvPr>
        </p:nvPicPr>
        <p:blipFill>
          <a:blip r:embed="rId2" cstate="print"/>
          <a:stretch>
            <a:fillRect/>
          </a:stretch>
        </p:blipFill>
        <p:spPr>
          <a:xfrm>
            <a:off x="2209800" y="381000"/>
            <a:ext cx="4800600" cy="5951157"/>
          </a:xfrm>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us_jpg.jpg"/>
          <p:cNvPicPr>
            <a:picLocks noChangeAspect="1"/>
          </p:cNvPicPr>
          <p:nvPr/>
        </p:nvPicPr>
        <p:blipFill>
          <a:blip r:embed="rId2" cstate="print"/>
          <a:stretch>
            <a:fillRect/>
          </a:stretch>
        </p:blipFill>
        <p:spPr>
          <a:xfrm>
            <a:off x="-117231" y="0"/>
            <a:ext cx="9964616" cy="6858000"/>
          </a:xfrm>
          <a:prstGeom prst="rect">
            <a:avLst/>
          </a:prstGeom>
        </p:spPr>
      </p:pic>
      <p:sp>
        <p:nvSpPr>
          <p:cNvPr id="2" name="Title 1"/>
          <p:cNvSpPr>
            <a:spLocks noGrp="1"/>
          </p:cNvSpPr>
          <p:nvPr>
            <p:ph type="ctrTitle"/>
          </p:nvPr>
        </p:nvSpPr>
        <p:spPr/>
        <p:txBody>
          <a:bodyPr/>
          <a:lstStyle/>
          <a:p>
            <a:r>
              <a:rPr lang="en-US" dirty="0" smtClean="0">
                <a:solidFill>
                  <a:srgbClr val="FF0000"/>
                </a:solidFill>
              </a:rPr>
              <a:t>The Montgomery Bus Boycott</a:t>
            </a:r>
            <a:endParaRPr lang="en-US"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By Catherine Swindal</a:t>
            </a:r>
            <a:endParaRPr lang="en-US"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rosaparks.jpg"/>
          <p:cNvPicPr>
            <a:picLocks noGrp="1" noChangeAspect="1"/>
          </p:cNvPicPr>
          <p:nvPr>
            <p:ph idx="1"/>
          </p:nvPr>
        </p:nvPicPr>
        <p:blipFill>
          <a:blip r:embed="rId2" cstate="print"/>
          <a:stretch>
            <a:fillRect/>
          </a:stretch>
        </p:blipFill>
        <p:spPr>
          <a:xfrm>
            <a:off x="1905000" y="-403013"/>
            <a:ext cx="5105400" cy="7261013"/>
          </a:xfrm>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AACP-Logo.jpg"/>
          <p:cNvPicPr>
            <a:picLocks noChangeAspect="1"/>
          </p:cNvPicPr>
          <p:nvPr/>
        </p:nvPicPr>
        <p:blipFill>
          <a:blip r:embed="rId2" cstate="print"/>
          <a:stretch>
            <a:fillRect/>
          </a:stretch>
        </p:blipFill>
        <p:spPr>
          <a:xfrm>
            <a:off x="1447800" y="457200"/>
            <a:ext cx="6110527" cy="5963346"/>
          </a:xfrm>
          <a:prstGeom prst="rect">
            <a:avLst/>
          </a:prstGeom>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age_bus.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rtin_Luther_King.jpg"/>
          <p:cNvPicPr>
            <a:picLocks noChangeAspect="1"/>
          </p:cNvPicPr>
          <p:nvPr/>
        </p:nvPicPr>
        <p:blipFill>
          <a:blip r:embed="rId2" cstate="print"/>
          <a:stretch>
            <a:fillRect/>
          </a:stretch>
        </p:blipFill>
        <p:spPr>
          <a:xfrm>
            <a:off x="1752600" y="0"/>
            <a:ext cx="5566088" cy="6586538"/>
          </a:xfrm>
          <a:prstGeom prst="rect">
            <a:avLst/>
          </a:prstGeom>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usBoycottSegregation_lg.jpg"/>
          <p:cNvPicPr>
            <a:picLocks noChangeAspect="1"/>
          </p:cNvPicPr>
          <p:nvPr/>
        </p:nvPicPr>
        <p:blipFill>
          <a:blip r:embed="rId2" cstate="print"/>
          <a:stretch>
            <a:fillRect/>
          </a:stretch>
        </p:blipFill>
        <p:spPr>
          <a:xfrm>
            <a:off x="914400" y="276225"/>
            <a:ext cx="7467600" cy="6179439"/>
          </a:xfrm>
          <a:prstGeom prst="rect">
            <a:avLst/>
          </a:prstGeom>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SE.jpg"/>
          <p:cNvPicPr>
            <a:picLocks noChangeAspect="1"/>
          </p:cNvPicPr>
          <p:nvPr/>
        </p:nvPicPr>
        <p:blipFill>
          <a:blip r:embed="rId2" cstate="print"/>
          <a:stretch>
            <a:fillRect/>
          </a:stretch>
        </p:blipFill>
        <p:spPr>
          <a:xfrm>
            <a:off x="228600" y="304800"/>
            <a:ext cx="8767280" cy="6096000"/>
          </a:xfrm>
          <a:prstGeom prst="rect">
            <a:avLst/>
          </a:prstGeom>
        </p:spPr>
      </p:pic>
      <p:sp>
        <p:nvSpPr>
          <p:cNvPr id="4" name="Title 3"/>
          <p:cNvSpPr>
            <a:spLocks noGrp="1"/>
          </p:cNvSpPr>
          <p:nvPr>
            <p:ph type="ctrTitle"/>
          </p:nvPr>
        </p:nvSpPr>
        <p:spPr/>
        <p:txBody>
          <a:bodyPr/>
          <a:lstStyle/>
          <a:p>
            <a:r>
              <a:rPr lang="en-US" b="1" dirty="0" smtClean="0">
                <a:solidFill>
                  <a:srgbClr val="FF0000"/>
                </a:solidFill>
              </a:rPr>
              <a:t>The Integration of Schools</a:t>
            </a:r>
            <a:endParaRPr lang="en-US" b="1" dirty="0">
              <a:solidFill>
                <a:srgbClr val="FF0000"/>
              </a:solidFill>
            </a:endParaRPr>
          </a:p>
        </p:txBody>
      </p:sp>
      <p:sp>
        <p:nvSpPr>
          <p:cNvPr id="5" name="Subtitle 4"/>
          <p:cNvSpPr>
            <a:spLocks noGrp="1"/>
          </p:cNvSpPr>
          <p:nvPr>
            <p:ph type="subTitle" idx="1"/>
          </p:nvPr>
        </p:nvSpPr>
        <p:spPr/>
        <p:txBody>
          <a:bodyPr/>
          <a:lstStyle/>
          <a:p>
            <a:r>
              <a:rPr lang="en-US" dirty="0" smtClean="0">
                <a:solidFill>
                  <a:srgbClr val="FF0000"/>
                </a:solidFill>
              </a:rPr>
              <a:t>Presented by Kendall Jennings</a:t>
            </a:r>
            <a:endParaRPr lang="en-US"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bmp"/>
          <p:cNvPicPr>
            <a:picLocks noChangeAspect="1"/>
          </p:cNvPicPr>
          <p:nvPr/>
        </p:nvPicPr>
        <p:blipFill>
          <a:blip r:embed="rId2" cstate="print"/>
          <a:stretch>
            <a:fillRect/>
          </a:stretch>
        </p:blipFill>
        <p:spPr>
          <a:xfrm>
            <a:off x="0" y="-58270"/>
            <a:ext cx="9163544" cy="6916270"/>
          </a:xfrm>
          <a:prstGeom prst="rect">
            <a:avLst/>
          </a:prstGeom>
        </p:spPr>
      </p:pic>
      <p:sp>
        <p:nvSpPr>
          <p:cNvPr id="2" name="Title 1"/>
          <p:cNvSpPr>
            <a:spLocks noGrp="1"/>
          </p:cNvSpPr>
          <p:nvPr>
            <p:ph type="ctrTitle"/>
          </p:nvPr>
        </p:nvSpPr>
        <p:spPr>
          <a:xfrm>
            <a:off x="685800" y="381000"/>
            <a:ext cx="7772400" cy="1470025"/>
          </a:xfrm>
        </p:spPr>
        <p:txBody>
          <a:bodyPr/>
          <a:lstStyle/>
          <a:p>
            <a:r>
              <a:rPr lang="en-US" b="1" dirty="0" smtClean="0">
                <a:solidFill>
                  <a:srgbClr val="FF0000"/>
                </a:solidFill>
              </a:rPr>
              <a:t>The “I Have A Dream” Speech</a:t>
            </a:r>
            <a:endParaRPr lang="en-US" b="1" dirty="0">
              <a:solidFill>
                <a:srgbClr val="FF0000"/>
              </a:solidFill>
            </a:endParaRPr>
          </a:p>
        </p:txBody>
      </p:sp>
      <p:sp>
        <p:nvSpPr>
          <p:cNvPr id="3" name="Subtitle 2"/>
          <p:cNvSpPr>
            <a:spLocks noGrp="1"/>
          </p:cNvSpPr>
          <p:nvPr>
            <p:ph type="subTitle" idx="1"/>
          </p:nvPr>
        </p:nvSpPr>
        <p:spPr>
          <a:xfrm>
            <a:off x="1371600" y="1524000"/>
            <a:ext cx="6400800" cy="1752600"/>
          </a:xfrm>
        </p:spPr>
        <p:txBody>
          <a:bodyPr/>
          <a:lstStyle/>
          <a:p>
            <a:r>
              <a:rPr lang="en-US" b="1" dirty="0" smtClean="0">
                <a:solidFill>
                  <a:srgbClr val="FF0000"/>
                </a:solidFill>
              </a:rPr>
              <a:t>By Brennan Wells</a:t>
            </a:r>
            <a:endParaRPr lang="en-US" b="1"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CAZJNM38.jpg"/>
          <p:cNvPicPr>
            <a:picLocks noChangeAspect="1"/>
          </p:cNvPicPr>
          <p:nvPr/>
        </p:nvPicPr>
        <p:blipFill>
          <a:blip r:embed="rId2" cstate="print"/>
          <a:stretch>
            <a:fillRect/>
          </a:stretch>
        </p:blipFill>
        <p:spPr>
          <a:xfrm>
            <a:off x="2057400" y="1371600"/>
            <a:ext cx="4724400" cy="3886200"/>
          </a:xfrm>
          <a:prstGeom prst="rect">
            <a:avLst/>
          </a:prstGeom>
        </p:spPr>
      </p:pic>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CAXEFEL2.jpg"/>
          <p:cNvPicPr>
            <a:picLocks noChangeAspect="1"/>
          </p:cNvPicPr>
          <p:nvPr/>
        </p:nvPicPr>
        <p:blipFill>
          <a:blip r:embed="rId2" cstate="print"/>
          <a:stretch>
            <a:fillRect/>
          </a:stretch>
        </p:blipFill>
        <p:spPr>
          <a:xfrm>
            <a:off x="1600200" y="1219200"/>
            <a:ext cx="6172200" cy="4419599"/>
          </a:xfrm>
          <a:prstGeom prst="rect">
            <a:avLst/>
          </a:prstGeom>
        </p:spPr>
      </p:pic>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cdn1.newsone.com/files/2010/03/malcolmx071008_2_560.jpg"/>
          <p:cNvPicPr>
            <a:picLocks noChangeAspect="1" noChangeArrowheads="1"/>
          </p:cNvPicPr>
          <p:nvPr/>
        </p:nvPicPr>
        <p:blipFill>
          <a:blip r:embed="rId2" cstate="print"/>
          <a:srcRect/>
          <a:stretch>
            <a:fillRect/>
          </a:stretch>
        </p:blipFill>
        <p:spPr bwMode="auto">
          <a:xfrm>
            <a:off x="4343400" y="1"/>
            <a:ext cx="4800600" cy="6858000"/>
          </a:xfrm>
          <a:prstGeom prst="rect">
            <a:avLst/>
          </a:prstGeom>
          <a:noFill/>
        </p:spPr>
      </p:pic>
      <p:pic>
        <p:nvPicPr>
          <p:cNvPr id="2050" name="Picture 2" descr="http://www.worldphoto360.com/wp-content/uploads/2010/04/malcolm-x.jpg"/>
          <p:cNvPicPr>
            <a:picLocks noChangeAspect="1" noChangeArrowheads="1"/>
          </p:cNvPicPr>
          <p:nvPr/>
        </p:nvPicPr>
        <p:blipFill>
          <a:blip r:embed="rId3" cstate="print"/>
          <a:srcRect/>
          <a:stretch>
            <a:fillRect/>
          </a:stretch>
        </p:blipFill>
        <p:spPr bwMode="auto">
          <a:xfrm>
            <a:off x="0" y="0"/>
            <a:ext cx="4419600" cy="6858000"/>
          </a:xfrm>
          <a:prstGeom prst="rect">
            <a:avLst/>
          </a:prstGeom>
          <a:noFill/>
        </p:spPr>
      </p:pic>
      <p:sp>
        <p:nvSpPr>
          <p:cNvPr id="2" name="Title 1"/>
          <p:cNvSpPr>
            <a:spLocks noGrp="1"/>
          </p:cNvSpPr>
          <p:nvPr>
            <p:ph type="ctr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assassination of Malcolm X; Violence or Self defense ?</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Subtitle 2"/>
          <p:cNvSpPr>
            <a:spLocks noGrp="1"/>
          </p:cNvSpPr>
          <p:nvPr>
            <p:ph type="subTitle" idx="1"/>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David Zeng</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http://documentary-review.com/pics/w620.m119892513.jpg"/>
          <p:cNvPicPr>
            <a:picLocks noChangeAspect="1" noChangeArrowheads="1"/>
          </p:cNvPicPr>
          <p:nvPr/>
        </p:nvPicPr>
        <p:blipFill>
          <a:blip r:embed="rId2" cstate="print"/>
          <a:srcRect/>
          <a:stretch>
            <a:fillRect/>
          </a:stretch>
        </p:blipFill>
        <p:spPr bwMode="auto">
          <a:xfrm>
            <a:off x="1619250" y="1676400"/>
            <a:ext cx="5905500" cy="3619500"/>
          </a:xfrm>
          <a:prstGeom prst="rect">
            <a:avLst/>
          </a:prstGeom>
          <a:noFill/>
        </p:spPr>
      </p:pic>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9940" name="Picture 4" descr="http://www.chezwhat.net/wp-content/uploads/2009/01/malcolm_x1.jpg"/>
          <p:cNvPicPr>
            <a:picLocks noChangeAspect="1" noChangeArrowheads="1"/>
          </p:cNvPicPr>
          <p:nvPr/>
        </p:nvPicPr>
        <p:blipFill>
          <a:blip r:embed="rId2" cstate="print"/>
          <a:srcRect/>
          <a:stretch>
            <a:fillRect/>
          </a:stretch>
        </p:blipFill>
        <p:spPr bwMode="auto">
          <a:xfrm>
            <a:off x="3371850" y="1905000"/>
            <a:ext cx="2400300" cy="3286126"/>
          </a:xfrm>
          <a:prstGeom prst="rect">
            <a:avLst/>
          </a:prstGeom>
          <a:noFill/>
        </p:spPr>
      </p:pic>
      <p:sp>
        <p:nvSpPr>
          <p:cNvPr id="6" name="Content Placeholder 5"/>
          <p:cNvSpPr>
            <a:spLocks noGrp="1"/>
          </p:cNvSpPr>
          <p:nvPr>
            <p:ph idx="1"/>
          </p:nvPr>
        </p:nvSpPr>
        <p:spPr/>
        <p:txBody>
          <a:bodyPr>
            <a:normAutofit/>
          </a:bodyPr>
          <a:lstStyle/>
          <a:p>
            <a:r>
              <a:rPr lang="en-US" sz="2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"If violence is wrong in America, violence is wrong abroad. If it is wrong to be violent defending black women and black children and black babies and black men, then it is wrong for America to draft us, and make us violent abroad in defense of her. And if it is right for America to draft us, and teach us how to be violent in defense of her, then it is right for you and me to do whatever is necessary to defend our own people right here in this country."</a:t>
            </a:r>
          </a:p>
          <a:p>
            <a:endParaRPr lang="en-US" dirty="0"/>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s_jpg.jpg"/>
          <p:cNvPicPr>
            <a:picLocks noChangeAspect="1"/>
          </p:cNvPicPr>
          <p:nvPr/>
        </p:nvPicPr>
        <p:blipFill>
          <a:blip r:embed="rId2" cstate="print"/>
          <a:stretch>
            <a:fillRect/>
          </a:stretch>
        </p:blipFill>
        <p:spPr>
          <a:xfrm>
            <a:off x="4050974" y="0"/>
            <a:ext cx="5093026" cy="3505200"/>
          </a:xfrm>
          <a:prstGeom prst="rect">
            <a:avLst/>
          </a:prstGeom>
        </p:spPr>
      </p:pic>
      <p:pic>
        <p:nvPicPr>
          <p:cNvPr id="3" name="Content Placeholder 3" descr="little rock nine1.jpg"/>
          <p:cNvPicPr>
            <a:picLocks noChangeAspect="1"/>
          </p:cNvPicPr>
          <p:nvPr/>
        </p:nvPicPr>
        <p:blipFill>
          <a:blip r:embed="rId3" cstate="print"/>
          <a:stretch>
            <a:fillRect/>
          </a:stretch>
        </p:blipFill>
        <p:spPr>
          <a:xfrm>
            <a:off x="0" y="0"/>
            <a:ext cx="4114800" cy="3505199"/>
          </a:xfrm>
          <a:prstGeom prst="rect">
            <a:avLst/>
          </a:prstGeom>
        </p:spPr>
      </p:pic>
      <p:sp>
        <p:nvSpPr>
          <p:cNvPr id="2" name="Title 1"/>
          <p:cNvSpPr>
            <a:spLocks noGrp="1"/>
          </p:cNvSpPr>
          <p:nvPr>
            <p:ph type="title"/>
          </p:nvPr>
        </p:nvSpPr>
        <p:spPr/>
        <p:txBody>
          <a:bodyPr>
            <a:normAutofit/>
          </a:bodyPr>
          <a:lstStyle/>
          <a:p>
            <a:r>
              <a:rPr lang="en-US" sz="6000" b="1" smtClean="0">
                <a:solidFill>
                  <a:srgbClr val="FF0000"/>
                </a:solidFill>
              </a:rPr>
              <a:t>The End</a:t>
            </a:r>
            <a:endParaRPr lang="en-US" sz="6000" b="1" dirty="0">
              <a:solidFill>
                <a:srgbClr val="FF0000"/>
              </a:solidFill>
            </a:endParaRPr>
          </a:p>
        </p:txBody>
      </p:sp>
      <p:pic>
        <p:nvPicPr>
          <p:cNvPr id="5" name="Picture 2" descr="Product Image"/>
          <p:cNvPicPr>
            <a:picLocks noChangeAspect="1" noChangeArrowheads="1"/>
          </p:cNvPicPr>
          <p:nvPr/>
        </p:nvPicPr>
        <p:blipFill>
          <a:blip r:embed="rId4" cstate="print"/>
          <a:srcRect/>
          <a:stretch>
            <a:fillRect/>
          </a:stretch>
        </p:blipFill>
        <p:spPr bwMode="auto">
          <a:xfrm>
            <a:off x="4343400" y="3429000"/>
            <a:ext cx="4800600" cy="3429000"/>
          </a:xfrm>
          <a:prstGeom prst="rect">
            <a:avLst/>
          </a:prstGeom>
          <a:noFill/>
        </p:spPr>
      </p:pic>
      <p:pic>
        <p:nvPicPr>
          <p:cNvPr id="6" name="Picture 5" descr="untitled.bmp"/>
          <p:cNvPicPr>
            <a:picLocks noChangeAspect="1"/>
          </p:cNvPicPr>
          <p:nvPr/>
        </p:nvPicPr>
        <p:blipFill>
          <a:blip r:embed="rId5" cstate="print"/>
          <a:stretch>
            <a:fillRect/>
          </a:stretch>
        </p:blipFill>
        <p:spPr>
          <a:xfrm>
            <a:off x="0" y="3429000"/>
            <a:ext cx="4343400" cy="3429000"/>
          </a:xfrm>
          <a:prstGeom prst="rect">
            <a:avLst/>
          </a:prstGeom>
        </p:spPr>
      </p:pic>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Beginning</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Would You Get?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1910 the annual amount spent on each child’s education was:</a:t>
            </a:r>
          </a:p>
          <a:p>
            <a:pPr>
              <a:buNone/>
            </a:pPr>
            <a:r>
              <a:rPr lang="en-US" dirty="0"/>
              <a:t>	</a:t>
            </a:r>
            <a:r>
              <a:rPr lang="en-US" dirty="0" smtClean="0"/>
              <a:t>		White child-$9.45</a:t>
            </a:r>
          </a:p>
          <a:p>
            <a:pPr>
              <a:buNone/>
            </a:pPr>
            <a:r>
              <a:rPr lang="en-US" dirty="0"/>
              <a:t>	</a:t>
            </a:r>
            <a:r>
              <a:rPr lang="en-US" dirty="0" smtClean="0"/>
              <a:t>		African-American child-$2.90</a:t>
            </a:r>
          </a:p>
          <a:p>
            <a:r>
              <a:rPr lang="en-US" dirty="0" smtClean="0"/>
              <a:t>In 1916:</a:t>
            </a:r>
          </a:p>
          <a:p>
            <a:pPr>
              <a:buNone/>
            </a:pPr>
            <a:r>
              <a:rPr lang="en-US" dirty="0"/>
              <a:t>	</a:t>
            </a:r>
            <a:r>
              <a:rPr lang="en-US" dirty="0" smtClean="0"/>
              <a:t>		White child-$10.32</a:t>
            </a:r>
          </a:p>
          <a:p>
            <a:pPr>
              <a:buNone/>
            </a:pPr>
            <a:r>
              <a:rPr lang="en-US" dirty="0"/>
              <a:t>	</a:t>
            </a:r>
            <a:r>
              <a:rPr lang="en-US" dirty="0" smtClean="0"/>
              <a:t>		African-American child-$2.89</a:t>
            </a:r>
          </a:p>
          <a:p>
            <a:r>
              <a:rPr lang="en-US" dirty="0" smtClean="0"/>
              <a:t>Today:</a:t>
            </a:r>
          </a:p>
          <a:p>
            <a:pPr>
              <a:buNone/>
            </a:pPr>
            <a:r>
              <a:rPr lang="en-US" dirty="0"/>
              <a:t>	</a:t>
            </a:r>
            <a:r>
              <a:rPr lang="en-US" dirty="0" smtClean="0"/>
              <a:t>		All kids in Mt.Lebanon-$10,000</a:t>
            </a:r>
          </a:p>
          <a:p>
            <a:pPr>
              <a:buNone/>
            </a:pPr>
            <a:endParaRPr lang="en-US" dirty="0"/>
          </a:p>
          <a:p>
            <a:pPr>
              <a:buNone/>
            </a:pPr>
            <a:endParaRPr lang="en-US"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Brown vs. Board of Education</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Desegregation of Schools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Did it Work?</a:t>
            </a:r>
            <a:endParaRPr lang="en-US" dirty="0"/>
          </a:p>
        </p:txBody>
      </p:sp>
      <p:sp>
        <p:nvSpPr>
          <p:cNvPr id="7" name="Subtitle 6"/>
          <p:cNvSpPr>
            <a:spLocks noGrp="1"/>
          </p:cNvSpPr>
          <p:nvPr>
            <p:ph type="subTitle"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Did it Work?</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Little Rock Nine</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TotalTime>
  <Words>205</Words>
  <Application>Microsoft Office PowerPoint</Application>
  <PresentationFormat>On-screen Show (4:3)</PresentationFormat>
  <Paragraphs>32</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1950-1999</vt:lpstr>
      <vt:lpstr>The Integration of Schools</vt:lpstr>
      <vt:lpstr>The Beginning</vt:lpstr>
      <vt:lpstr>How Much Would You Get?</vt:lpstr>
      <vt:lpstr>Brown vs. Board of Education</vt:lpstr>
      <vt:lpstr>The Desegregation of Schools</vt:lpstr>
      <vt:lpstr>Did it Work?</vt:lpstr>
      <vt:lpstr>Did it Work?</vt:lpstr>
      <vt:lpstr>The Little Rock Nine</vt:lpstr>
      <vt:lpstr>Slide 10</vt:lpstr>
      <vt:lpstr>Ruby Bridges</vt:lpstr>
      <vt:lpstr>Ruby Bridges (continued)</vt:lpstr>
      <vt:lpstr>Slide 13</vt:lpstr>
      <vt:lpstr>The Montgomery Bus Boycott</vt:lpstr>
      <vt:lpstr>Slide 15</vt:lpstr>
      <vt:lpstr>Slide 16</vt:lpstr>
      <vt:lpstr>Slide 17</vt:lpstr>
      <vt:lpstr>Slide 18</vt:lpstr>
      <vt:lpstr>Slide 19</vt:lpstr>
      <vt:lpstr>The “I Have A Dream” Speech</vt:lpstr>
      <vt:lpstr>Slide 21</vt:lpstr>
      <vt:lpstr>Slide 22</vt:lpstr>
      <vt:lpstr>The assassination of Malcolm X; Violence or Self defense ?</vt:lpstr>
      <vt:lpstr>Slide 24</vt:lpstr>
      <vt:lpstr>Slide 25</vt:lpstr>
      <vt:lpstr>The End</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1950-1999</dc:title>
  <dc:creator>kjennings46</dc:creator>
  <cp:lastModifiedBy>nstarzynski</cp:lastModifiedBy>
  <cp:revision>22</cp:revision>
  <dcterms:created xsi:type="dcterms:W3CDTF">2011-03-09T19:15:45Z</dcterms:created>
  <dcterms:modified xsi:type="dcterms:W3CDTF">2011-03-21T18:53:35Z</dcterms:modified>
</cp:coreProperties>
</file>